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0" r:id="rId2"/>
    <p:sldId id="321" r:id="rId3"/>
    <p:sldId id="324" r:id="rId4"/>
    <p:sldId id="322" r:id="rId5"/>
    <p:sldId id="326" r:id="rId6"/>
    <p:sldId id="325" r:id="rId7"/>
    <p:sldId id="327" r:id="rId8"/>
    <p:sldId id="328" r:id="rId9"/>
    <p:sldId id="329" r:id="rId10"/>
    <p:sldId id="330" r:id="rId11"/>
    <p:sldId id="331" r:id="rId12"/>
    <p:sldId id="332" r:id="rId13"/>
    <p:sldId id="30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pes uane" initials="lu" lastIdx="1" clrIdx="0">
    <p:extLst>
      <p:ext uri="{19B8F6BF-5375-455C-9EA6-DF929625EA0E}">
        <p15:presenceInfo xmlns:p15="http://schemas.microsoft.com/office/powerpoint/2012/main" userId="2ee91a02a2e22ba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316" autoAdjust="0"/>
  </p:normalViewPr>
  <p:slideViewPr>
    <p:cSldViewPr snapToGrid="0">
      <p:cViewPr varScale="1">
        <p:scale>
          <a:sx n="89" d="100"/>
          <a:sy n="89" d="100"/>
        </p:scale>
        <p:origin x="12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Apresentacoes%20%20TS%20Reuniao%20Tecnica%202022\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56106770590383"/>
          <c:y val="5.7264241740128008E-2"/>
          <c:w val="0.70192733912827732"/>
          <c:h val="0.87482197693902153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43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BB-40F9-BD5C-62E34176F55B}"/>
              </c:ext>
            </c:extLst>
          </c:dPt>
          <c:dPt>
            <c:idx val="1"/>
            <c:bubble3D val="0"/>
            <c:explosion val="34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BB-40F9-BD5C-62E34176F55B}"/>
              </c:ext>
            </c:extLst>
          </c:dPt>
          <c:dLbls>
            <c:dLbl>
              <c:idx val="0"/>
              <c:layout>
                <c:manualLayout>
                  <c:x val="5.7640142955623141E-2"/>
                  <c:y val="-0.117118609243258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BB-40F9-BD5C-62E34176F5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Sheet1!$G$24:$G$25</c:f>
              <c:strCache>
                <c:ptCount val="2"/>
                <c:pt idx="0">
                  <c:v>Total de Locais Aprovados</c:v>
                </c:pt>
                <c:pt idx="1">
                  <c:v>Total de Locais Reprovados</c:v>
                </c:pt>
              </c:strCache>
            </c:strRef>
          </c:cat>
          <c:val>
            <c:numRef>
              <c:f>Sheet1!$H$24:$H$25</c:f>
              <c:numCache>
                <c:formatCode>General</c:formatCode>
                <c:ptCount val="2"/>
                <c:pt idx="0">
                  <c:v>31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BB-40F9-BD5C-62E34176F55B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6BB-40F9-BD5C-62E34176F55B}"/>
              </c:ext>
            </c:extLst>
          </c:dPt>
          <c:cat>
            <c:strRef>
              <c:f>Sheet1!$G$24:$G$25</c:f>
              <c:strCache>
                <c:ptCount val="2"/>
                <c:pt idx="0">
                  <c:v>Total de Locais Aprovados</c:v>
                </c:pt>
                <c:pt idx="1">
                  <c:v>Total de Locais Reprovados</c:v>
                </c:pt>
              </c:strCache>
            </c:strRef>
          </c:cat>
          <c:val>
            <c:numRef>
              <c:f>Sheet1!$H$3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6BB-40F9-BD5C-62E34176F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572437724187612E-2"/>
          <c:y val="0.89002270566560637"/>
          <c:w val="0.9794275622758124"/>
          <c:h val="6.74067900792289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58323-9F65-4153-A649-241585CF5B9E}" type="datetimeFigureOut">
              <a:rPr lang="pt-PT" smtClean="0"/>
              <a:t>23/08/2022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1CC90-D77D-4E4E-886A-CAA62F292B4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020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594D9-EDB8-4BAF-BCF3-376913D12B58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7567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/>
              <a:t>O desejável é que todas unidades sanitárias das sedes distritais tenham um ponto fixo de Telessaude MZ, porém, serão instalados mediante a satisfação dos critérios pré-estabelecidos e existência de fundos que possam assegurar todo o processo de expansão.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1CC90-D77D-4E4E-886A-CAA62F292B4E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5843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1CC90-D77D-4E4E-886A-CAA62F292B4E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7076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1CC90-D77D-4E4E-886A-CAA62F292B4E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646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1CC90-D77D-4E4E-886A-CAA62F292B4E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503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1D0DA-4781-4475-960B-8CF75A047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19607-BDEC-46AA-A2E2-6890A5319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D0E21-B526-4E07-966C-CE16878F1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1384-5E14-467A-B4DA-3A7175895056}" type="datetimeFigureOut">
              <a:rPr lang="pt-PT" smtClean="0"/>
              <a:t>23/08/2022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E85A7-1FD8-425F-B998-A28B5EF32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1B550-ED85-430C-8649-8A421C54A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C993-178D-48EB-AB50-BFEDC71364C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243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32C1-CAC8-494A-B9DC-96DD396F2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40989-B2A8-42E6-9B8A-7EF902902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8413-9033-4A30-8853-C167E663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1384-5E14-467A-B4DA-3A7175895056}" type="datetimeFigureOut">
              <a:rPr lang="pt-PT" smtClean="0"/>
              <a:t>23/08/2022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D0CD2-ECA7-442C-A0F7-E54EC7A3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ED386-E11A-4861-A5C1-E42E5BB35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C993-178D-48EB-AB50-BFEDC71364C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17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60D581-F9B7-495F-8AE0-9A54DC791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C7ED4-6646-43E9-AEF3-613686A38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64A1B-51EC-4F60-BD8D-0811B963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1384-5E14-467A-B4DA-3A7175895056}" type="datetimeFigureOut">
              <a:rPr lang="pt-PT" smtClean="0"/>
              <a:t>23/08/2022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104C4-4458-4BAB-A0E7-FEA03E49F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B585-7D5D-4D8F-8B79-6D508593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C993-178D-48EB-AB50-BFEDC71364C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284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C622D-403A-46E7-9C79-6D6DEC68F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37040-95E5-47C5-83D8-87A48C38D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77044-12AD-43F5-8999-1DDCA564C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1384-5E14-467A-B4DA-3A7175895056}" type="datetimeFigureOut">
              <a:rPr lang="pt-PT" smtClean="0"/>
              <a:t>23/08/2022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13149-01A6-419B-904B-2E4E45BB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470B7-3024-44E6-8FA0-4B198504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C993-178D-48EB-AB50-BFEDC71364C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359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B926-5539-4C6D-9B7D-30120BF3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1EB76-9091-433E-8077-B97A4621F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9F871-65A3-40B2-BDB8-4013E8AC7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1384-5E14-467A-B4DA-3A7175895056}" type="datetimeFigureOut">
              <a:rPr lang="pt-PT" smtClean="0"/>
              <a:t>23/08/2022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D0C1F-3569-4EC1-93BE-AF36571A7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D6138-A44A-46E8-91B0-82A71BA54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C993-178D-48EB-AB50-BFEDC71364C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451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16E47-0F38-4F8D-8DE2-69F26AE7C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C573F-8245-4507-B04B-EEFC46185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63911-84D1-4393-8D75-076EA8B7D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FF844-7D0C-41AA-8E62-545400BD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1384-5E14-467A-B4DA-3A7175895056}" type="datetimeFigureOut">
              <a:rPr lang="pt-PT" smtClean="0"/>
              <a:t>23/08/2022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9BAD1-DC21-4A57-9220-6E1348294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E0448-B365-42D8-8680-35884DBF7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C993-178D-48EB-AB50-BFEDC71364C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765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39CC-61CF-47E8-A067-CDC1140E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3D045-73A8-4CEC-9481-343E61F14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F08DD-469F-46FD-9747-4B3BC2A51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9EF729-C573-46CE-8227-90CD91D01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5D4230-E568-4FCC-AE10-5966A04FE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80A1E4-BC77-4BBC-9342-A6542AB06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1384-5E14-467A-B4DA-3A7175895056}" type="datetimeFigureOut">
              <a:rPr lang="pt-PT" smtClean="0"/>
              <a:t>23/08/2022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E7EF64-03F9-47E1-8160-FD4569864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513D57-E482-4710-A7C0-B5EE9BE1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C993-178D-48EB-AB50-BFEDC71364C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243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15718-463A-45D0-AFC7-8928D02E4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587359-E0E2-4BF4-92DD-10C952CB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1384-5E14-467A-B4DA-3A7175895056}" type="datetimeFigureOut">
              <a:rPr lang="pt-PT" smtClean="0"/>
              <a:t>23/08/2022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2E13B-4DB8-47CF-95E9-FE7F08BD8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C10CF-C74F-4685-828A-0271E248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C993-178D-48EB-AB50-BFEDC71364C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194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2D98AF-40A3-4C92-B351-3CDCCC9A2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1384-5E14-467A-B4DA-3A7175895056}" type="datetimeFigureOut">
              <a:rPr lang="pt-PT" smtClean="0"/>
              <a:t>23/08/2022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88A634-A544-4470-8BE7-B8E7D539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FC3B1-79C9-4D20-97FB-935EA563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C993-178D-48EB-AB50-BFEDC71364C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311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0B5AB-F67F-4B81-8F74-456DB30EC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CDEF7-B225-44A3-A5D4-F85CC2275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9F02CC-AD4C-4D0B-8CDD-E8DF0DD18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20C3E-C4C3-4F9D-A01D-94BC4E975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1384-5E14-467A-B4DA-3A7175895056}" type="datetimeFigureOut">
              <a:rPr lang="pt-PT" smtClean="0"/>
              <a:t>23/08/2022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352F3-1611-467E-825D-AFA00D96F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0BE9F-059C-4742-A619-77C1F63B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C993-178D-48EB-AB50-BFEDC71364C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681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09874-C0B5-4244-B278-DC220F495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A017A0-1A50-4EB8-A196-27A5A87F9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45F3F-42FD-44D9-9236-F985899FD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A9E41-C848-4FB2-BFB3-54B98CAE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1384-5E14-467A-B4DA-3A7175895056}" type="datetimeFigureOut">
              <a:rPr lang="pt-PT" smtClean="0"/>
              <a:t>23/08/2022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BEE16-AEBF-4C48-B8DA-5BF9D98E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8B293-96FD-4CEE-834C-FBEADC9D1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C993-178D-48EB-AB50-BFEDC71364C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659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23772-7784-4E4C-9340-49562240E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6CA6B-B67F-42EA-ABF5-074EFD997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4861B-1356-447A-A215-1670AC4C0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41384-5E14-467A-B4DA-3A7175895056}" type="datetimeFigureOut">
              <a:rPr lang="pt-PT" smtClean="0"/>
              <a:t>23/08/2022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81623-32FB-4B33-8843-BA2AE10498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7F5D6-9136-46FA-9A04-BEF899B2B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CC993-178D-48EB-AB50-BFEDC71364C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265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hyperlink" Target="http://pngimg.com/download/20360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hyperlink" Target="https://technofaq.org/posts/2020/08/why-we-see-a-big-future-in-remote-patient-monitoring/" TargetMode="External"/><Relationship Id="rId9" Type="http://schemas.openxmlformats.org/officeDocument/2006/relationships/hyperlink" Target="https://pixabay.com/en/icon-phone-icon-shadow-web-modern-93708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hyperlink" Target="http://pngimg.com/download/20360" TargetMode="External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pixabay.com/en/icon-phone-icon-shadow-web-modern-937080/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18A157-DF67-4F7E-98EF-06C020035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" y="1"/>
            <a:ext cx="12184223" cy="686237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86AD1AC-B20C-4C9E-A397-6E3B0ECAF972}"/>
              </a:ext>
            </a:extLst>
          </p:cNvPr>
          <p:cNvSpPr/>
          <p:nvPr/>
        </p:nvSpPr>
        <p:spPr>
          <a:xfrm rot="20162728">
            <a:off x="2849647" y="1591766"/>
            <a:ext cx="6919714" cy="3626457"/>
          </a:xfrm>
          <a:custGeom>
            <a:avLst/>
            <a:gdLst>
              <a:gd name="connsiteX0" fmla="*/ 7153472 w 7153472"/>
              <a:gd name="connsiteY0" fmla="*/ 0 h 3887566"/>
              <a:gd name="connsiteX1" fmla="*/ 7153472 w 7153472"/>
              <a:gd name="connsiteY1" fmla="*/ 463808 h 3887566"/>
              <a:gd name="connsiteX2" fmla="*/ 2519042 w 7153472"/>
              <a:gd name="connsiteY2" fmla="*/ 463808 h 3887566"/>
              <a:gd name="connsiteX3" fmla="*/ 598980 w 7153472"/>
              <a:gd name="connsiteY3" fmla="*/ 2383868 h 3887566"/>
              <a:gd name="connsiteX4" fmla="*/ 598980 w 7153472"/>
              <a:gd name="connsiteY4" fmla="*/ 3887566 h 3887566"/>
              <a:gd name="connsiteX5" fmla="*/ 0 w 7153472"/>
              <a:gd name="connsiteY5" fmla="*/ 3887566 h 3887566"/>
              <a:gd name="connsiteX6" fmla="*/ 0 w 7153472"/>
              <a:gd name="connsiteY6" fmla="*/ 1943783 h 3887566"/>
              <a:gd name="connsiteX7" fmla="*/ 1943783 w 7153472"/>
              <a:gd name="connsiteY7" fmla="*/ 0 h 3887566"/>
              <a:gd name="connsiteX8" fmla="*/ 7153472 w 7153472"/>
              <a:gd name="connsiteY8" fmla="*/ 0 h 388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3472" h="3887566">
                <a:moveTo>
                  <a:pt x="7153472" y="0"/>
                </a:moveTo>
                <a:lnTo>
                  <a:pt x="7153472" y="463808"/>
                </a:lnTo>
                <a:lnTo>
                  <a:pt x="2519042" y="463808"/>
                </a:lnTo>
                <a:cubicBezTo>
                  <a:pt x="1458622" y="463808"/>
                  <a:pt x="598980" y="1323448"/>
                  <a:pt x="598980" y="2383868"/>
                </a:cubicBezTo>
                <a:lnTo>
                  <a:pt x="598980" y="3887566"/>
                </a:lnTo>
                <a:lnTo>
                  <a:pt x="0" y="3887566"/>
                </a:lnTo>
                <a:lnTo>
                  <a:pt x="0" y="1943783"/>
                </a:lnTo>
                <a:cubicBezTo>
                  <a:pt x="0" y="870261"/>
                  <a:pt x="870261" y="0"/>
                  <a:pt x="1943783" y="0"/>
                </a:cubicBezTo>
                <a:lnTo>
                  <a:pt x="7153472" y="0"/>
                </a:lnTo>
                <a:close/>
              </a:path>
            </a:pathLst>
          </a:custGeom>
          <a:solidFill>
            <a:srgbClr val="30B1E2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C96AF1-247E-4A85-8B5A-FDCDD33AA3D0}"/>
              </a:ext>
            </a:extLst>
          </p:cNvPr>
          <p:cNvSpPr/>
          <p:nvPr/>
        </p:nvSpPr>
        <p:spPr>
          <a:xfrm rot="20162728">
            <a:off x="-867153" y="-2032334"/>
            <a:ext cx="13926305" cy="11217400"/>
          </a:xfrm>
          <a:custGeom>
            <a:avLst/>
            <a:gdLst>
              <a:gd name="connsiteX0" fmla="*/ 2784428 w 13926305"/>
              <a:gd name="connsiteY0" fmla="*/ 0 h 11217400"/>
              <a:gd name="connsiteX1" fmla="*/ 13926305 w 13926305"/>
              <a:gd name="connsiteY1" fmla="*/ 4950094 h 11217400"/>
              <a:gd name="connsiteX2" fmla="*/ 11141878 w 13926305"/>
              <a:gd name="connsiteY2" fmla="*/ 11217400 h 11217400"/>
              <a:gd name="connsiteX3" fmla="*/ 0 w 13926305"/>
              <a:gd name="connsiteY3" fmla="*/ 6267307 h 11217400"/>
              <a:gd name="connsiteX4" fmla="*/ 2784428 w 13926305"/>
              <a:gd name="connsiteY4" fmla="*/ 0 h 11217400"/>
              <a:gd name="connsiteX5" fmla="*/ 10861628 w 13926305"/>
              <a:gd name="connsiteY5" fmla="*/ 3599111 h 11217400"/>
              <a:gd name="connsiteX6" fmla="*/ 5651939 w 13926305"/>
              <a:gd name="connsiteY6" fmla="*/ 3599111 h 11217400"/>
              <a:gd name="connsiteX7" fmla="*/ 3708156 w 13926305"/>
              <a:gd name="connsiteY7" fmla="*/ 5542894 h 11217400"/>
              <a:gd name="connsiteX8" fmla="*/ 3708156 w 13926305"/>
              <a:gd name="connsiteY8" fmla="*/ 7486677 h 11217400"/>
              <a:gd name="connsiteX9" fmla="*/ 4307136 w 13926305"/>
              <a:gd name="connsiteY9" fmla="*/ 7486677 h 11217400"/>
              <a:gd name="connsiteX10" fmla="*/ 4307136 w 13926305"/>
              <a:gd name="connsiteY10" fmla="*/ 7903040 h 11217400"/>
              <a:gd name="connsiteX11" fmla="*/ 9647342 w 13926305"/>
              <a:gd name="connsiteY11" fmla="*/ 7903040 h 11217400"/>
              <a:gd name="connsiteX12" fmla="*/ 11567403 w 13926305"/>
              <a:gd name="connsiteY12" fmla="*/ 5982979 h 11217400"/>
              <a:gd name="connsiteX13" fmla="*/ 11567403 w 13926305"/>
              <a:gd name="connsiteY13" fmla="*/ 4062919 h 11217400"/>
              <a:gd name="connsiteX14" fmla="*/ 10861628 w 13926305"/>
              <a:gd name="connsiteY14" fmla="*/ 4062919 h 11217400"/>
              <a:gd name="connsiteX15" fmla="*/ 10861628 w 13926305"/>
              <a:gd name="connsiteY15" fmla="*/ 3599111 h 1121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926305" h="11217400">
                <a:moveTo>
                  <a:pt x="2784428" y="0"/>
                </a:moveTo>
                <a:lnTo>
                  <a:pt x="13926305" y="4950094"/>
                </a:lnTo>
                <a:lnTo>
                  <a:pt x="11141878" y="11217400"/>
                </a:lnTo>
                <a:lnTo>
                  <a:pt x="0" y="6267307"/>
                </a:lnTo>
                <a:lnTo>
                  <a:pt x="2784428" y="0"/>
                </a:lnTo>
                <a:close/>
                <a:moveTo>
                  <a:pt x="10861628" y="3599111"/>
                </a:moveTo>
                <a:lnTo>
                  <a:pt x="5651939" y="3599111"/>
                </a:lnTo>
                <a:cubicBezTo>
                  <a:pt x="4578417" y="3599111"/>
                  <a:pt x="3708156" y="4469372"/>
                  <a:pt x="3708156" y="5542894"/>
                </a:cubicBezTo>
                <a:lnTo>
                  <a:pt x="3708156" y="7486677"/>
                </a:lnTo>
                <a:lnTo>
                  <a:pt x="4307136" y="7486677"/>
                </a:lnTo>
                <a:lnTo>
                  <a:pt x="4307136" y="7903040"/>
                </a:lnTo>
                <a:lnTo>
                  <a:pt x="9647342" y="7903040"/>
                </a:lnTo>
                <a:cubicBezTo>
                  <a:pt x="10707762" y="7903040"/>
                  <a:pt x="11567403" y="7043400"/>
                  <a:pt x="11567403" y="5982979"/>
                </a:cubicBezTo>
                <a:lnTo>
                  <a:pt x="11567403" y="4062919"/>
                </a:lnTo>
                <a:lnTo>
                  <a:pt x="10861628" y="4062919"/>
                </a:lnTo>
                <a:lnTo>
                  <a:pt x="10861628" y="359911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282055-4CAE-4141-80DD-7F8CA67793F5}"/>
              </a:ext>
            </a:extLst>
          </p:cNvPr>
          <p:cNvSpPr/>
          <p:nvPr/>
        </p:nvSpPr>
        <p:spPr>
          <a:xfrm rot="20106430">
            <a:off x="619898" y="1408046"/>
            <a:ext cx="8930492" cy="3744364"/>
          </a:xfrm>
          <a:custGeom>
            <a:avLst/>
            <a:gdLst>
              <a:gd name="connsiteX0" fmla="*/ 6554492 w 6554492"/>
              <a:gd name="connsiteY0" fmla="*/ 0 h 3423758"/>
              <a:gd name="connsiteX1" fmla="*/ 6554492 w 6554492"/>
              <a:gd name="connsiteY1" fmla="*/ 1479975 h 3423758"/>
              <a:gd name="connsiteX2" fmla="*/ 4610709 w 6554492"/>
              <a:gd name="connsiteY2" fmla="*/ 3423758 h 3423758"/>
              <a:gd name="connsiteX3" fmla="*/ 0 w 6554492"/>
              <a:gd name="connsiteY3" fmla="*/ 3423758 h 3423758"/>
              <a:gd name="connsiteX4" fmla="*/ 0 w 6554492"/>
              <a:gd name="connsiteY4" fmla="*/ 1920060 h 3423758"/>
              <a:gd name="connsiteX5" fmla="*/ 1920062 w 6554492"/>
              <a:gd name="connsiteY5" fmla="*/ 0 h 3423758"/>
              <a:gd name="connsiteX6" fmla="*/ 6554492 w 6554492"/>
              <a:gd name="connsiteY6" fmla="*/ 0 h 34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4492" h="3423758">
                <a:moveTo>
                  <a:pt x="6554492" y="0"/>
                </a:moveTo>
                <a:lnTo>
                  <a:pt x="6554492" y="1479975"/>
                </a:lnTo>
                <a:cubicBezTo>
                  <a:pt x="6554492" y="2553497"/>
                  <a:pt x="5684231" y="3423758"/>
                  <a:pt x="4610709" y="3423758"/>
                </a:cubicBezTo>
                <a:lnTo>
                  <a:pt x="0" y="3423758"/>
                </a:lnTo>
                <a:lnTo>
                  <a:pt x="0" y="1920060"/>
                </a:lnTo>
                <a:cubicBezTo>
                  <a:pt x="0" y="859640"/>
                  <a:pt x="859642" y="0"/>
                  <a:pt x="1920062" y="0"/>
                </a:cubicBezTo>
                <a:lnTo>
                  <a:pt x="6554492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B5EDDCF-142C-47AA-88CD-DBF06D1A919C}"/>
              </a:ext>
            </a:extLst>
          </p:cNvPr>
          <p:cNvSpPr/>
          <p:nvPr/>
        </p:nvSpPr>
        <p:spPr>
          <a:xfrm rot="20274156">
            <a:off x="4724303" y="1078790"/>
            <a:ext cx="6222908" cy="4323993"/>
          </a:xfrm>
          <a:custGeom>
            <a:avLst/>
            <a:gdLst>
              <a:gd name="connsiteX0" fmla="*/ 7260267 w 7260267"/>
              <a:gd name="connsiteY0" fmla="*/ 0 h 3840121"/>
              <a:gd name="connsiteX1" fmla="*/ 7260267 w 7260267"/>
              <a:gd name="connsiteY1" fmla="*/ 1920060 h 3840121"/>
              <a:gd name="connsiteX2" fmla="*/ 5340206 w 7260267"/>
              <a:gd name="connsiteY2" fmla="*/ 3840121 h 3840121"/>
              <a:gd name="connsiteX3" fmla="*/ 0 w 7260267"/>
              <a:gd name="connsiteY3" fmla="*/ 3840121 h 3840121"/>
              <a:gd name="connsiteX4" fmla="*/ 0 w 7260267"/>
              <a:gd name="connsiteY4" fmla="*/ 3423758 h 3840121"/>
              <a:gd name="connsiteX5" fmla="*/ 4610709 w 7260267"/>
              <a:gd name="connsiteY5" fmla="*/ 3423758 h 3840121"/>
              <a:gd name="connsiteX6" fmla="*/ 6554492 w 7260267"/>
              <a:gd name="connsiteY6" fmla="*/ 1479975 h 3840121"/>
              <a:gd name="connsiteX7" fmla="*/ 6554492 w 7260267"/>
              <a:gd name="connsiteY7" fmla="*/ 0 h 3840121"/>
              <a:gd name="connsiteX8" fmla="*/ 7260267 w 7260267"/>
              <a:gd name="connsiteY8" fmla="*/ 0 h 384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0267" h="3840121">
                <a:moveTo>
                  <a:pt x="7260267" y="0"/>
                </a:moveTo>
                <a:lnTo>
                  <a:pt x="7260267" y="1920060"/>
                </a:lnTo>
                <a:cubicBezTo>
                  <a:pt x="7260267" y="2980481"/>
                  <a:pt x="6400626" y="3840121"/>
                  <a:pt x="5340206" y="3840121"/>
                </a:cubicBezTo>
                <a:lnTo>
                  <a:pt x="0" y="3840121"/>
                </a:lnTo>
                <a:lnTo>
                  <a:pt x="0" y="3423758"/>
                </a:lnTo>
                <a:lnTo>
                  <a:pt x="4610709" y="3423758"/>
                </a:lnTo>
                <a:cubicBezTo>
                  <a:pt x="5684231" y="3423758"/>
                  <a:pt x="6554492" y="2553497"/>
                  <a:pt x="6554492" y="1479975"/>
                </a:cubicBezTo>
                <a:lnTo>
                  <a:pt x="6554492" y="0"/>
                </a:lnTo>
                <a:lnTo>
                  <a:pt x="7260267" y="0"/>
                </a:lnTo>
                <a:close/>
              </a:path>
            </a:pathLst>
          </a:custGeom>
          <a:solidFill>
            <a:srgbClr val="30B1E2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7BCCC-C2BE-4752-B06F-CD0DED7AEEF6}"/>
              </a:ext>
            </a:extLst>
          </p:cNvPr>
          <p:cNvSpPr/>
          <p:nvPr/>
        </p:nvSpPr>
        <p:spPr>
          <a:xfrm>
            <a:off x="1896000" y="1541186"/>
            <a:ext cx="58211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7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Telessaúde MZ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332BA5-88C9-4AC6-9303-ABDE4D8C34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93" y="204545"/>
            <a:ext cx="761992" cy="82295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C9D8526-C661-4A64-A3CE-1C582DEC3C09}"/>
              </a:ext>
            </a:extLst>
          </p:cNvPr>
          <p:cNvSpPr/>
          <p:nvPr/>
        </p:nvSpPr>
        <p:spPr>
          <a:xfrm>
            <a:off x="1226834" y="200521"/>
            <a:ext cx="61694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PT" sz="200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República de Moçambique</a:t>
            </a:r>
          </a:p>
          <a:p>
            <a:r>
              <a:rPr lang="pt-PT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Ministério da Saúde</a:t>
            </a:r>
          </a:p>
          <a:p>
            <a:r>
              <a:rPr lang="pt-PT" sz="200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Direcção</a:t>
            </a:r>
            <a:r>
              <a:rPr lang="pt-PT" sz="200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Nacional de Formação de Profissionais de Saúde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ED1CEE-05FB-4DF9-AA98-96A7E0834652}"/>
              </a:ext>
            </a:extLst>
          </p:cNvPr>
          <p:cNvCxnSpPr>
            <a:cxnSpLocks/>
          </p:cNvCxnSpPr>
          <p:nvPr/>
        </p:nvCxnSpPr>
        <p:spPr>
          <a:xfrm flipH="1">
            <a:off x="85726" y="6161442"/>
            <a:ext cx="88912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5E145E1-27B5-4E49-A343-A081963B8F33}"/>
              </a:ext>
            </a:extLst>
          </p:cNvPr>
          <p:cNvSpPr/>
          <p:nvPr/>
        </p:nvSpPr>
        <p:spPr>
          <a:xfrm>
            <a:off x="2890221" y="6393186"/>
            <a:ext cx="140615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+258 843434</a:t>
            </a:r>
            <a:endParaRPr lang="en-US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B938F6-05F3-4671-BB63-CE3F21726709}"/>
              </a:ext>
            </a:extLst>
          </p:cNvPr>
          <p:cNvSpPr/>
          <p:nvPr/>
        </p:nvSpPr>
        <p:spPr>
          <a:xfrm>
            <a:off x="5214116" y="6393186"/>
            <a:ext cx="140615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+258 823434</a:t>
            </a:r>
            <a:endParaRPr lang="en-US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F8A73C-2261-4AFD-81E8-7C80691E473C}"/>
              </a:ext>
            </a:extLst>
          </p:cNvPr>
          <p:cNvSpPr/>
          <p:nvPr/>
        </p:nvSpPr>
        <p:spPr>
          <a:xfrm>
            <a:off x="528905" y="6385533"/>
            <a:ext cx="17572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+258 863434000</a:t>
            </a:r>
            <a:endParaRPr lang="en-US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AECAD4A-F927-4175-9662-6CCE740928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61680" y="6315329"/>
            <a:ext cx="369333" cy="3693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64643B-C30C-4D71-8343-0D14558044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531216" y="6374380"/>
            <a:ext cx="369333" cy="3693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5C294B3-7FEA-42E7-A764-DC6DB0537A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900479" y="6383514"/>
            <a:ext cx="369333" cy="369333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E2C5848-438F-4A58-906E-CE1362209144}"/>
              </a:ext>
            </a:extLst>
          </p:cNvPr>
          <p:cNvGrpSpPr/>
          <p:nvPr/>
        </p:nvGrpSpPr>
        <p:grpSpPr>
          <a:xfrm>
            <a:off x="1612937" y="3914306"/>
            <a:ext cx="1139515" cy="1892540"/>
            <a:chOff x="9850924" y="1353776"/>
            <a:chExt cx="2170888" cy="3405966"/>
          </a:xfrm>
        </p:grpSpPr>
        <p:pic>
          <p:nvPicPr>
            <p:cNvPr id="33" name="Imagem 4">
              <a:extLst>
                <a:ext uri="{FF2B5EF4-FFF2-40B4-BE49-F238E27FC236}">
                  <a16:creationId xmlns:a16="http://schemas.microsoft.com/office/drawing/2014/main" id="{1725A193-6E77-457B-A67D-F8856963B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9"/>
            <a:stretch/>
          </p:blipFill>
          <p:spPr>
            <a:xfrm>
              <a:off x="9850924" y="1353776"/>
              <a:ext cx="2170888" cy="2685896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AD5D744-05EB-4937-9B00-4DF8D8C8E14E}"/>
                </a:ext>
              </a:extLst>
            </p:cNvPr>
            <p:cNvSpPr/>
            <p:nvPr/>
          </p:nvSpPr>
          <p:spPr>
            <a:xfrm>
              <a:off x="9997643" y="4039672"/>
              <a:ext cx="2024169" cy="7200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PT" sz="10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TELESSAÚDE</a:t>
              </a:r>
            </a:p>
            <a:p>
              <a:pPr algn="ctr"/>
              <a:r>
                <a:rPr lang="pt-PT" sz="10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MOÇAMBIQUE</a:t>
              </a:r>
              <a:endParaRPr lang="pt-PT" sz="10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A054E89-B3E8-4539-95D8-BE2A04F2579E}"/>
              </a:ext>
            </a:extLst>
          </p:cNvPr>
          <p:cNvCxnSpPr>
            <a:cxnSpLocks/>
          </p:cNvCxnSpPr>
          <p:nvPr/>
        </p:nvCxnSpPr>
        <p:spPr>
          <a:xfrm flipH="1">
            <a:off x="-91295" y="2776567"/>
            <a:ext cx="2120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ABE824B-6EB8-457E-958F-DDB66D86F1F0}"/>
              </a:ext>
            </a:extLst>
          </p:cNvPr>
          <p:cNvCxnSpPr>
            <a:cxnSpLocks/>
          </p:cNvCxnSpPr>
          <p:nvPr/>
        </p:nvCxnSpPr>
        <p:spPr>
          <a:xfrm flipH="1">
            <a:off x="9814705" y="4776817"/>
            <a:ext cx="2369517" cy="0"/>
          </a:xfrm>
          <a:prstGeom prst="line">
            <a:avLst/>
          </a:prstGeom>
          <a:ln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EF0D13A-D3EB-4ECA-8D60-69D7752E17AF}"/>
              </a:ext>
            </a:extLst>
          </p:cNvPr>
          <p:cNvSpPr/>
          <p:nvPr/>
        </p:nvSpPr>
        <p:spPr>
          <a:xfrm>
            <a:off x="8868422" y="5019938"/>
            <a:ext cx="252120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 a 26 - Agosto</a:t>
            </a:r>
            <a:r>
              <a:rPr lang="en-US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2022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8C33411-ED04-43CB-89DE-E84C1E5EC74F}"/>
              </a:ext>
            </a:extLst>
          </p:cNvPr>
          <p:cNvSpPr/>
          <p:nvPr/>
        </p:nvSpPr>
        <p:spPr>
          <a:xfrm>
            <a:off x="1407511" y="2786240"/>
            <a:ext cx="97865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3600" b="1" dirty="0">
                <a:solidFill>
                  <a:srgbClr val="002060"/>
                </a:solidFill>
                <a:latin typeface="+mj-lt"/>
              </a:rPr>
              <a:t>RESULTADO DA PROSPECÇÃO AOS DISTRITOS PARA EXPANSÃO DE PONTOS FIXOS DE TELESSAÚDE MZ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B4F1905-0862-4D71-8B4F-67F08461C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70" y="5951743"/>
            <a:ext cx="1481193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1F992C4-9AD6-4B8A-BB88-E63DC1C22637}"/>
              </a:ext>
            </a:extLst>
          </p:cNvPr>
          <p:cNvSpPr/>
          <p:nvPr/>
        </p:nvSpPr>
        <p:spPr>
          <a:xfrm>
            <a:off x="8977013" y="5406736"/>
            <a:ext cx="10573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Parceiros</a:t>
            </a:r>
            <a:endParaRPr lang="en-US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104" name="Picture 8" descr="Fundo Global anulou o Concurso Público aberto pelo Ministério da Saúde –  Téla Nón">
            <a:extLst>
              <a:ext uri="{FF2B5EF4-FFF2-40B4-BE49-F238E27FC236}">
                <a16:creationId xmlns:a16="http://schemas.microsoft.com/office/drawing/2014/main" id="{50623CAD-6FFA-4D54-924A-005131948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832" y="5934528"/>
            <a:ext cx="1392238" cy="80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447BD4-E49B-442E-B6CE-0611DA474703}"/>
              </a:ext>
            </a:extLst>
          </p:cNvPr>
          <p:cNvCxnSpPr>
            <a:cxnSpLocks/>
          </p:cNvCxnSpPr>
          <p:nvPr/>
        </p:nvCxnSpPr>
        <p:spPr>
          <a:xfrm flipH="1">
            <a:off x="4462463" y="5806846"/>
            <a:ext cx="77217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87AD7FC-0DCD-4857-972F-353344BA8DF3}"/>
              </a:ext>
            </a:extLst>
          </p:cNvPr>
          <p:cNvCxnSpPr>
            <a:cxnSpLocks/>
          </p:cNvCxnSpPr>
          <p:nvPr/>
        </p:nvCxnSpPr>
        <p:spPr>
          <a:xfrm>
            <a:off x="8969747" y="5406736"/>
            <a:ext cx="0" cy="14512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957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CB18E-C33B-4933-AAC7-BE74DF409040}"/>
              </a:ext>
            </a:extLst>
          </p:cNvPr>
          <p:cNvSpPr/>
          <p:nvPr/>
        </p:nvSpPr>
        <p:spPr>
          <a:xfrm>
            <a:off x="1132765" y="0"/>
            <a:ext cx="11059236" cy="728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bg1"/>
                </a:solidFill>
                <a:latin typeface="+mj-lt"/>
              </a:rPr>
              <a:t>PROSPECÇÃO REGIÃO - SUL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19BCBB-ADA2-40BF-ABBE-1CD95CAEC514}"/>
              </a:ext>
            </a:extLst>
          </p:cNvPr>
          <p:cNvGrpSpPr/>
          <p:nvPr/>
        </p:nvGrpSpPr>
        <p:grpSpPr>
          <a:xfrm>
            <a:off x="1" y="0"/>
            <a:ext cx="1023582" cy="728663"/>
            <a:chOff x="1" y="0"/>
            <a:chExt cx="1023582" cy="7286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718F9AC-2294-4525-B0D0-9035DD908E7C}"/>
                </a:ext>
              </a:extLst>
            </p:cNvPr>
            <p:cNvSpPr/>
            <p:nvPr/>
          </p:nvSpPr>
          <p:spPr>
            <a:xfrm>
              <a:off x="1" y="0"/>
              <a:ext cx="1023582" cy="72866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8" name="Imagem 4">
              <a:extLst>
                <a:ext uri="{FF2B5EF4-FFF2-40B4-BE49-F238E27FC236}">
                  <a16:creationId xmlns:a16="http://schemas.microsoft.com/office/drawing/2014/main" id="{B63DA177-0472-498B-BFD0-F9E03083F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9"/>
            <a:stretch/>
          </p:blipFill>
          <p:spPr>
            <a:xfrm>
              <a:off x="261192" y="0"/>
              <a:ext cx="501199" cy="605700"/>
            </a:xfrm>
            <a:prstGeom prst="rect">
              <a:avLst/>
            </a:prstGeom>
          </p:spPr>
        </p:pic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4998F1-9EE2-4BB4-8AE7-D5634105F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705260"/>
              </p:ext>
            </p:extLst>
          </p:nvPr>
        </p:nvGraphicFramePr>
        <p:xfrm>
          <a:off x="0" y="899492"/>
          <a:ext cx="12192000" cy="544305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38474">
                  <a:extLst>
                    <a:ext uri="{9D8B030D-6E8A-4147-A177-3AD203B41FA5}">
                      <a16:colId xmlns:a16="http://schemas.microsoft.com/office/drawing/2014/main" val="1188022652"/>
                    </a:ext>
                  </a:extLst>
                </a:gridCol>
                <a:gridCol w="2843648">
                  <a:extLst>
                    <a:ext uri="{9D8B030D-6E8A-4147-A177-3AD203B41FA5}">
                      <a16:colId xmlns:a16="http://schemas.microsoft.com/office/drawing/2014/main" val="2410555871"/>
                    </a:ext>
                  </a:extLst>
                </a:gridCol>
                <a:gridCol w="2841643">
                  <a:extLst>
                    <a:ext uri="{9D8B030D-6E8A-4147-A177-3AD203B41FA5}">
                      <a16:colId xmlns:a16="http://schemas.microsoft.com/office/drawing/2014/main" val="3751680790"/>
                    </a:ext>
                  </a:extLst>
                </a:gridCol>
                <a:gridCol w="3068235">
                  <a:extLst>
                    <a:ext uri="{9D8B030D-6E8A-4147-A177-3AD203B41FA5}">
                      <a16:colId xmlns:a16="http://schemas.microsoft.com/office/drawing/2014/main" val="1210700417"/>
                    </a:ext>
                  </a:extLst>
                </a:gridCol>
              </a:tblGrid>
              <a:tr h="2321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effectLst/>
                        </a:rPr>
                        <a:t>Província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Distritos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Total de US Visitadas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Total de US </a:t>
                      </a:r>
                      <a:r>
                        <a:rPr lang="en-US" sz="1600" b="1" u="none" strike="noStrike" dirty="0" err="1">
                          <a:effectLst/>
                        </a:rPr>
                        <a:t>Aprovadas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0430899"/>
                  </a:ext>
                </a:extLst>
              </a:tr>
              <a:tr h="23219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Inhambane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CFS Massinga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3879273"/>
                  </a:ext>
                </a:extLst>
              </a:tr>
              <a:tr h="23219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Funhalouro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561079"/>
                  </a:ext>
                </a:extLst>
              </a:tr>
              <a:tr h="23219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  <a:highlight>
                            <a:srgbClr val="00FF00"/>
                          </a:highlight>
                        </a:rPr>
                        <a:t>Govuro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844529"/>
                  </a:ext>
                </a:extLst>
              </a:tr>
              <a:tr h="23219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ICS Inhambane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380588"/>
                  </a:ext>
                </a:extLst>
              </a:tr>
              <a:tr h="23219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Mabote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960515"/>
                  </a:ext>
                </a:extLst>
              </a:tr>
              <a:tr h="23219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Gaza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  <a:highlight>
                            <a:srgbClr val="00FF00"/>
                          </a:highlight>
                        </a:rPr>
                        <a:t>Chibuto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8736817"/>
                  </a:ext>
                </a:extLst>
              </a:tr>
              <a:tr h="23219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Chicualacuala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90375"/>
                  </a:ext>
                </a:extLst>
              </a:tr>
              <a:tr h="32241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ISC Chicumbane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06059"/>
                  </a:ext>
                </a:extLst>
              </a:tr>
              <a:tr h="232199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Maputo </a:t>
                      </a:r>
                      <a:r>
                        <a:rPr lang="en-US" sz="1600" u="none" strike="noStrike" dirty="0" err="1">
                          <a:effectLst/>
                        </a:rPr>
                        <a:t>Província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Boane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6307323"/>
                  </a:ext>
                </a:extLst>
              </a:tr>
              <a:tr h="23219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Manhiça</a:t>
                      </a:r>
                      <a:r>
                        <a:rPr lang="en-US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(HR X)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75801"/>
                  </a:ext>
                </a:extLst>
              </a:tr>
              <a:tr h="23219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  <a:highlight>
                            <a:srgbClr val="00FF00"/>
                          </a:highlight>
                        </a:rPr>
                        <a:t>Matola</a:t>
                      </a:r>
                      <a:r>
                        <a:rPr lang="en-US" sz="16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 (HP)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505042"/>
                  </a:ext>
                </a:extLst>
              </a:tr>
              <a:tr h="23219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Matutuine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069732"/>
                  </a:ext>
                </a:extLst>
              </a:tr>
              <a:tr h="23219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Moamba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622782"/>
                  </a:ext>
                </a:extLst>
              </a:tr>
              <a:tr h="23219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  <a:highlight>
                            <a:srgbClr val="00FF00"/>
                          </a:highlight>
                        </a:rPr>
                        <a:t>Namaacha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351304"/>
                  </a:ext>
                </a:extLst>
              </a:tr>
              <a:tr h="23219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Xinavane</a:t>
                      </a:r>
                      <a:r>
                        <a:rPr lang="en-US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-CS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472855"/>
                  </a:ext>
                </a:extLst>
              </a:tr>
              <a:tr h="23219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Maputo </a:t>
                      </a:r>
                      <a:r>
                        <a:rPr lang="en-US" sz="1600" u="none" strike="noStrike" dirty="0" err="1">
                          <a:effectLst/>
                        </a:rPr>
                        <a:t>Cidade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CRDS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0" marR="0" marT="0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2121050"/>
                  </a:ext>
                </a:extLst>
              </a:tr>
              <a:tr h="23219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HCM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120026"/>
                  </a:ext>
                </a:extLst>
              </a:tr>
              <a:tr h="23219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ICS Infulene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5"/>
                  </a:ext>
                </a:extLst>
              </a:tr>
              <a:tr h="23219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ICS Maputo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523118"/>
                  </a:ext>
                </a:extLst>
              </a:tr>
              <a:tr h="23219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US </a:t>
                      </a:r>
                      <a:r>
                        <a:rPr lang="en-US" sz="1600" u="none" strike="noStrike" dirty="0" err="1">
                          <a:effectLst/>
                          <a:highlight>
                            <a:srgbClr val="00FF00"/>
                          </a:highlight>
                        </a:rPr>
                        <a:t>KaNhaca</a:t>
                      </a:r>
                      <a:r>
                        <a:rPr lang="en-US" sz="16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              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721895"/>
                  </a:ext>
                </a:extLst>
              </a:tr>
              <a:tr h="22710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US KaTembe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163058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3DF6882A-F3B3-4D68-AB13-3701BF359885}"/>
              </a:ext>
            </a:extLst>
          </p:cNvPr>
          <p:cNvGrpSpPr/>
          <p:nvPr/>
        </p:nvGrpSpPr>
        <p:grpSpPr>
          <a:xfrm>
            <a:off x="6355097" y="6263972"/>
            <a:ext cx="5564376" cy="556622"/>
            <a:chOff x="6572924" y="5951754"/>
            <a:chExt cx="5564376" cy="55662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88FB566-BBB3-409A-AD64-7527249BD7DF}"/>
                </a:ext>
              </a:extLst>
            </p:cNvPr>
            <p:cNvSpPr/>
            <p:nvPr/>
          </p:nvSpPr>
          <p:spPr>
            <a:xfrm>
              <a:off x="6572924" y="5951754"/>
              <a:ext cx="2840019" cy="55662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tx1"/>
                  </a:solidFill>
                </a:rPr>
                <a:t>Total: 21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B1B4A5-F90B-44BA-BD9E-1E00B5B1C091}"/>
                </a:ext>
              </a:extLst>
            </p:cNvPr>
            <p:cNvSpPr/>
            <p:nvPr/>
          </p:nvSpPr>
          <p:spPr>
            <a:xfrm>
              <a:off x="9531275" y="5951754"/>
              <a:ext cx="2606025" cy="55662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tx1"/>
                  </a:solidFill>
                </a:rPr>
                <a:t>Total: 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4634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B472FE-24D8-41B0-ABFF-C23E62804327}"/>
              </a:ext>
            </a:extLst>
          </p:cNvPr>
          <p:cNvSpPr/>
          <p:nvPr/>
        </p:nvSpPr>
        <p:spPr>
          <a:xfrm>
            <a:off x="1132765" y="0"/>
            <a:ext cx="11059236" cy="728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bg1"/>
                </a:solidFill>
                <a:latin typeface="+mj-lt"/>
              </a:rPr>
              <a:t>PRÓXIMOS PASSOS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18A64B-668D-4657-9613-83D6C348603E}"/>
              </a:ext>
            </a:extLst>
          </p:cNvPr>
          <p:cNvGrpSpPr/>
          <p:nvPr/>
        </p:nvGrpSpPr>
        <p:grpSpPr>
          <a:xfrm>
            <a:off x="1" y="0"/>
            <a:ext cx="1023582" cy="728663"/>
            <a:chOff x="1" y="0"/>
            <a:chExt cx="1023582" cy="7286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5B2FE6-E852-42F8-BD81-57C70C1B1A1B}"/>
                </a:ext>
              </a:extLst>
            </p:cNvPr>
            <p:cNvSpPr/>
            <p:nvPr/>
          </p:nvSpPr>
          <p:spPr>
            <a:xfrm>
              <a:off x="1" y="0"/>
              <a:ext cx="1023582" cy="72866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7" name="Imagem 4">
              <a:extLst>
                <a:ext uri="{FF2B5EF4-FFF2-40B4-BE49-F238E27FC236}">
                  <a16:creationId xmlns:a16="http://schemas.microsoft.com/office/drawing/2014/main" id="{F4B5A702-0D43-476E-B7CE-E43784181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9"/>
            <a:stretch/>
          </p:blipFill>
          <p:spPr>
            <a:xfrm>
              <a:off x="261192" y="0"/>
              <a:ext cx="501199" cy="6057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DB05B9E-D0E6-4C45-A236-226136EA6F53}"/>
              </a:ext>
            </a:extLst>
          </p:cNvPr>
          <p:cNvSpPr txBox="1"/>
          <p:nvPr/>
        </p:nvSpPr>
        <p:spPr>
          <a:xfrm>
            <a:off x="1742738" y="1754899"/>
            <a:ext cx="10241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PT" sz="2400" dirty="0">
                <a:latin typeface="+mj-lt"/>
              </a:rPr>
              <a:t>Proceder com a instalação dos equipamentos nas unidades sanitárias e instituições de Formação em Saúde aprovadas e formar os pontos focais de Telessaude MZ;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PT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PT" sz="2400" dirty="0">
                <a:latin typeface="+mj-lt"/>
              </a:rPr>
              <a:t>Continuar com a prospecção de distritos para identificação de mais unidades sanitárias elegíveis, e simultaneamente, mobilizar a criação de condições nos locais reprovados. </a:t>
            </a:r>
          </a:p>
        </p:txBody>
      </p:sp>
    </p:spTree>
    <p:extLst>
      <p:ext uri="{BB962C8B-B14F-4D97-AF65-F5344CB8AC3E}">
        <p14:creationId xmlns:p14="http://schemas.microsoft.com/office/powerpoint/2010/main" val="2721273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440906-4C03-4CBB-B4B7-ECE3DA6B0191}"/>
              </a:ext>
            </a:extLst>
          </p:cNvPr>
          <p:cNvSpPr/>
          <p:nvPr/>
        </p:nvSpPr>
        <p:spPr>
          <a:xfrm>
            <a:off x="1132765" y="0"/>
            <a:ext cx="11059236" cy="728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bg1"/>
                </a:solidFill>
                <a:latin typeface="+mj-lt"/>
              </a:rPr>
              <a:t>RECOMENDAÇÕES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7796327-67C9-40FC-BB58-D10D2FFF85B9}"/>
              </a:ext>
            </a:extLst>
          </p:cNvPr>
          <p:cNvGrpSpPr/>
          <p:nvPr/>
        </p:nvGrpSpPr>
        <p:grpSpPr>
          <a:xfrm>
            <a:off x="1" y="0"/>
            <a:ext cx="1023582" cy="728663"/>
            <a:chOff x="1" y="0"/>
            <a:chExt cx="1023582" cy="7286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EEFF5C-E818-42C2-8CAC-AFE62B2F3C0D}"/>
                </a:ext>
              </a:extLst>
            </p:cNvPr>
            <p:cNvSpPr/>
            <p:nvPr/>
          </p:nvSpPr>
          <p:spPr>
            <a:xfrm>
              <a:off x="1" y="0"/>
              <a:ext cx="1023582" cy="72866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7" name="Imagem 4">
              <a:extLst>
                <a:ext uri="{FF2B5EF4-FFF2-40B4-BE49-F238E27FC236}">
                  <a16:creationId xmlns:a16="http://schemas.microsoft.com/office/drawing/2014/main" id="{468A0FDC-D396-4800-A050-A644262AD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9"/>
            <a:stretch/>
          </p:blipFill>
          <p:spPr>
            <a:xfrm>
              <a:off x="261192" y="0"/>
              <a:ext cx="501199" cy="6057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A36BBE-47C3-4725-B632-5FEE5140D70D}"/>
              </a:ext>
            </a:extLst>
          </p:cNvPr>
          <p:cNvGrpSpPr/>
          <p:nvPr/>
        </p:nvGrpSpPr>
        <p:grpSpPr>
          <a:xfrm>
            <a:off x="109183" y="1108038"/>
            <a:ext cx="11922070" cy="369332"/>
            <a:chOff x="109183" y="1290918"/>
            <a:chExt cx="11924039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411357-DEE3-4F31-8A41-A5179CA8CA91}"/>
                </a:ext>
              </a:extLst>
            </p:cNvPr>
            <p:cNvSpPr txBox="1"/>
            <p:nvPr/>
          </p:nvSpPr>
          <p:spPr>
            <a:xfrm>
              <a:off x="109183" y="1290918"/>
              <a:ext cx="5775249" cy="369332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b="1" dirty="0"/>
                <a:t>Constatação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5525DC-0938-4084-97A8-F1944F596374}"/>
                </a:ext>
              </a:extLst>
            </p:cNvPr>
            <p:cNvSpPr txBox="1"/>
            <p:nvPr/>
          </p:nvSpPr>
          <p:spPr>
            <a:xfrm>
              <a:off x="5993615" y="1290918"/>
              <a:ext cx="3796472" cy="369332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b="1" dirty="0"/>
                <a:t>Recomendação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91C376-9692-4321-BA9C-9CAF427D064D}"/>
                </a:ext>
              </a:extLst>
            </p:cNvPr>
            <p:cNvSpPr txBox="1"/>
            <p:nvPr/>
          </p:nvSpPr>
          <p:spPr>
            <a:xfrm>
              <a:off x="9899270" y="1290918"/>
              <a:ext cx="2133952" cy="369332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b="1" dirty="0" err="1"/>
                <a:t>Resp</a:t>
              </a:r>
              <a:r>
                <a:rPr lang="pt-PT" b="1" dirty="0"/>
                <a:t>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0B9A3F-6F40-4900-AF09-F0CD18A4B092}"/>
              </a:ext>
            </a:extLst>
          </p:cNvPr>
          <p:cNvGrpSpPr/>
          <p:nvPr/>
        </p:nvGrpSpPr>
        <p:grpSpPr>
          <a:xfrm>
            <a:off x="109183" y="1635162"/>
            <a:ext cx="11922070" cy="2308324"/>
            <a:chOff x="109183" y="1290918"/>
            <a:chExt cx="11922070" cy="23083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8EBB0F-9AF0-40E4-A6AA-3B3AB9553567}"/>
                </a:ext>
              </a:extLst>
            </p:cNvPr>
            <p:cNvSpPr txBox="1"/>
            <p:nvPr/>
          </p:nvSpPr>
          <p:spPr>
            <a:xfrm>
              <a:off x="109183" y="1290918"/>
              <a:ext cx="5775249" cy="2308324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P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Inexistência de conectividade a internet na maior parte de pontos fixos propostos.</a:t>
              </a:r>
            </a:p>
            <a:p>
              <a:endParaRPr lang="pt-P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pt-P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pt-P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pt-P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pt-P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pt-P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336682-DFDB-441F-B64B-C5E4AEC68DA9}"/>
                </a:ext>
              </a:extLst>
            </p:cNvPr>
            <p:cNvSpPr txBox="1"/>
            <p:nvPr/>
          </p:nvSpPr>
          <p:spPr>
            <a:xfrm>
              <a:off x="5993616" y="1290918"/>
              <a:ext cx="3795844" cy="923330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P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Planificar internet nas necessidades locais da US/IDF</a:t>
              </a:r>
            </a:p>
            <a:p>
              <a:pPr algn="ctr"/>
              <a:endParaRPr lang="pt-P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AFEC92-BC6D-41F4-993D-6974198C72C9}"/>
                </a:ext>
              </a:extLst>
            </p:cNvPr>
            <p:cNvSpPr txBox="1"/>
            <p:nvPr/>
          </p:nvSpPr>
          <p:spPr>
            <a:xfrm>
              <a:off x="5992643" y="2372040"/>
              <a:ext cx="3795845" cy="1200329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P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Estabelecer parcerias locais para sustentabilidade dos pontos fixos de Telessaude MZ</a:t>
              </a:r>
            </a:p>
            <a:p>
              <a:pPr algn="ctr"/>
              <a:endParaRPr lang="pt-P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BE0FBF8-2318-4CD4-A22F-E84CBEEEB299}"/>
                </a:ext>
              </a:extLst>
            </p:cNvPr>
            <p:cNvSpPr txBox="1"/>
            <p:nvPr/>
          </p:nvSpPr>
          <p:spPr>
            <a:xfrm>
              <a:off x="9897651" y="1290918"/>
              <a:ext cx="2133601" cy="923330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DPS/SPS</a:t>
              </a:r>
            </a:p>
            <a:p>
              <a:pPr algn="ctr"/>
              <a:endParaRPr lang="pt-P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P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0E2CA17-C193-47EE-86C6-C8D0981DDDC2}"/>
                </a:ext>
              </a:extLst>
            </p:cNvPr>
            <p:cNvSpPr txBox="1"/>
            <p:nvPr/>
          </p:nvSpPr>
          <p:spPr>
            <a:xfrm>
              <a:off x="9897652" y="2372040"/>
              <a:ext cx="2133601" cy="1200329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DPS/SPS</a:t>
              </a:r>
            </a:p>
            <a:p>
              <a:pPr algn="ctr"/>
              <a:endParaRPr lang="pt-P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P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P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274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6F5BA8-31E4-42D4-BC6A-9BE5E166488D}"/>
              </a:ext>
            </a:extLst>
          </p:cNvPr>
          <p:cNvSpPr/>
          <p:nvPr/>
        </p:nvSpPr>
        <p:spPr>
          <a:xfrm>
            <a:off x="2316119" y="2921168"/>
            <a:ext cx="75597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600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www.telessaude.co.mz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015AA4-E81C-4B70-8815-705D905F835E}"/>
              </a:ext>
            </a:extLst>
          </p:cNvPr>
          <p:cNvGrpSpPr/>
          <p:nvPr/>
        </p:nvGrpSpPr>
        <p:grpSpPr>
          <a:xfrm>
            <a:off x="2176579" y="5287775"/>
            <a:ext cx="2282148" cy="369333"/>
            <a:chOff x="3128736" y="5224276"/>
            <a:chExt cx="2282148" cy="3693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0A776F-606E-4743-8562-E4290EFFB807}"/>
                </a:ext>
              </a:extLst>
            </p:cNvPr>
            <p:cNvSpPr/>
            <p:nvPr/>
          </p:nvSpPr>
          <p:spPr>
            <a:xfrm>
              <a:off x="3653672" y="5224277"/>
              <a:ext cx="1757212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+258 863434000</a:t>
              </a:r>
              <a:endParaRPr lang="en-US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879D4C-549D-4099-82AF-804442D3F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3128736" y="5224276"/>
              <a:ext cx="369333" cy="36933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0948EA-95D4-47B0-A8FC-982607339D89}"/>
              </a:ext>
            </a:extLst>
          </p:cNvPr>
          <p:cNvGrpSpPr/>
          <p:nvPr/>
        </p:nvGrpSpPr>
        <p:grpSpPr>
          <a:xfrm>
            <a:off x="5395209" y="5287775"/>
            <a:ext cx="1931090" cy="369333"/>
            <a:chOff x="5566487" y="5224276"/>
            <a:chExt cx="1931090" cy="36933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57C6C94-B8D6-4F71-8CBD-D9702C9F46DD}"/>
                </a:ext>
              </a:extLst>
            </p:cNvPr>
            <p:cNvSpPr/>
            <p:nvPr/>
          </p:nvSpPr>
          <p:spPr>
            <a:xfrm>
              <a:off x="6091423" y="5224277"/>
              <a:ext cx="1406154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+258 843434</a:t>
              </a:r>
              <a:endParaRPr lang="en-US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25B74CB-D3D2-43BF-8ECD-2B974C197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566487" y="5224276"/>
              <a:ext cx="369333" cy="369333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1D2625-E166-4E25-A791-4880084BD804}"/>
              </a:ext>
            </a:extLst>
          </p:cNvPr>
          <p:cNvGrpSpPr/>
          <p:nvPr/>
        </p:nvGrpSpPr>
        <p:grpSpPr>
          <a:xfrm>
            <a:off x="8262780" y="5287776"/>
            <a:ext cx="1931090" cy="369333"/>
            <a:chOff x="7653180" y="5224276"/>
            <a:chExt cx="1931090" cy="36933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9325E7-2B0D-4964-8657-4A1062BDEB32}"/>
                </a:ext>
              </a:extLst>
            </p:cNvPr>
            <p:cNvSpPr/>
            <p:nvPr/>
          </p:nvSpPr>
          <p:spPr>
            <a:xfrm>
              <a:off x="8178116" y="5224277"/>
              <a:ext cx="1406154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+258 823434</a:t>
              </a:r>
              <a:endParaRPr lang="en-US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4C191FB-19BE-4176-AFAF-019B085E5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7653180" y="5224276"/>
              <a:ext cx="369333" cy="36933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D19FD0-2AB5-4AD6-8B27-B889936D9898}"/>
              </a:ext>
            </a:extLst>
          </p:cNvPr>
          <p:cNvGrpSpPr/>
          <p:nvPr/>
        </p:nvGrpSpPr>
        <p:grpSpPr>
          <a:xfrm>
            <a:off x="5526243" y="485306"/>
            <a:ext cx="1139515" cy="1892540"/>
            <a:chOff x="9850924" y="1353776"/>
            <a:chExt cx="2170888" cy="3405966"/>
          </a:xfrm>
        </p:grpSpPr>
        <p:pic>
          <p:nvPicPr>
            <p:cNvPr id="15" name="Imagem 4">
              <a:extLst>
                <a:ext uri="{FF2B5EF4-FFF2-40B4-BE49-F238E27FC236}">
                  <a16:creationId xmlns:a16="http://schemas.microsoft.com/office/drawing/2014/main" id="{C695F6CC-3528-4281-BD5F-1ECBDC1DB2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9"/>
            <a:stretch/>
          </p:blipFill>
          <p:spPr>
            <a:xfrm>
              <a:off x="9850924" y="1353776"/>
              <a:ext cx="2170888" cy="268589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09F6C88-C185-43F6-926D-9C9AD4D2A583}"/>
                </a:ext>
              </a:extLst>
            </p:cNvPr>
            <p:cNvSpPr/>
            <p:nvPr/>
          </p:nvSpPr>
          <p:spPr>
            <a:xfrm>
              <a:off x="9997643" y="4039672"/>
              <a:ext cx="2024169" cy="7200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PT" sz="10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TELESSAÚDE</a:t>
              </a:r>
            </a:p>
            <a:p>
              <a:pPr algn="ctr"/>
              <a:r>
                <a:rPr lang="pt-PT" sz="10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MOÇAMBIQUE</a:t>
              </a:r>
              <a:endParaRPr lang="pt-PT" sz="10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C428B2B-24BB-4074-AB83-03D8E77B48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875881" y="3218370"/>
            <a:ext cx="681393" cy="68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1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1D59BC-3829-40F5-9B80-6C71F8E9558A}"/>
              </a:ext>
            </a:extLst>
          </p:cNvPr>
          <p:cNvSpPr/>
          <p:nvPr/>
        </p:nvSpPr>
        <p:spPr>
          <a:xfrm>
            <a:off x="1132764" y="-1"/>
            <a:ext cx="11059236" cy="728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bg1"/>
                </a:solidFill>
                <a:latin typeface="+mj-lt"/>
              </a:rPr>
              <a:t>ESTRUTURA DA APRESENTAÇÃO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6F31E2-53BA-4741-9A05-CAA2D508063A}"/>
              </a:ext>
            </a:extLst>
          </p:cNvPr>
          <p:cNvGrpSpPr/>
          <p:nvPr/>
        </p:nvGrpSpPr>
        <p:grpSpPr>
          <a:xfrm>
            <a:off x="1" y="0"/>
            <a:ext cx="1023582" cy="728663"/>
            <a:chOff x="1" y="0"/>
            <a:chExt cx="1023582" cy="7286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86E0CF-DCB0-4F28-9639-B8FD18EF0D32}"/>
                </a:ext>
              </a:extLst>
            </p:cNvPr>
            <p:cNvSpPr/>
            <p:nvPr/>
          </p:nvSpPr>
          <p:spPr>
            <a:xfrm>
              <a:off x="1" y="0"/>
              <a:ext cx="1023582" cy="72866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7" name="Imagem 4">
              <a:extLst>
                <a:ext uri="{FF2B5EF4-FFF2-40B4-BE49-F238E27FC236}">
                  <a16:creationId xmlns:a16="http://schemas.microsoft.com/office/drawing/2014/main" id="{6F8449F6-5226-4861-A704-E78579DE04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9"/>
            <a:stretch/>
          </p:blipFill>
          <p:spPr>
            <a:xfrm>
              <a:off x="261192" y="0"/>
              <a:ext cx="501199" cy="6057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175FDF6-6925-41C4-BA7D-76075B80949D}"/>
              </a:ext>
            </a:extLst>
          </p:cNvPr>
          <p:cNvSpPr txBox="1"/>
          <p:nvPr/>
        </p:nvSpPr>
        <p:spPr>
          <a:xfrm>
            <a:off x="2740804" y="2047661"/>
            <a:ext cx="8832071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OBJECTIVO;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INTRODUÇÃO;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CRITÉRIOS USADOS PARA SELECÇÃO DE PONTOS FIXOS;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RESULTADO DA PROSPECÇÃO;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PRÓXIMOS PASSOS.</a:t>
            </a:r>
          </a:p>
        </p:txBody>
      </p:sp>
    </p:spTree>
    <p:extLst>
      <p:ext uri="{BB962C8B-B14F-4D97-AF65-F5344CB8AC3E}">
        <p14:creationId xmlns:p14="http://schemas.microsoft.com/office/powerpoint/2010/main" val="1781808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0EF613-F819-4D62-8EED-E26C21051E60}"/>
              </a:ext>
            </a:extLst>
          </p:cNvPr>
          <p:cNvSpPr/>
          <p:nvPr/>
        </p:nvSpPr>
        <p:spPr>
          <a:xfrm>
            <a:off x="1132765" y="0"/>
            <a:ext cx="11059236" cy="728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bg1"/>
                </a:solidFill>
                <a:latin typeface="+mj-lt"/>
              </a:rPr>
              <a:t>OBJECTIVO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DFC89A-7E64-4D4C-A559-C7EFDD0DF60A}"/>
              </a:ext>
            </a:extLst>
          </p:cNvPr>
          <p:cNvGrpSpPr/>
          <p:nvPr/>
        </p:nvGrpSpPr>
        <p:grpSpPr>
          <a:xfrm>
            <a:off x="1" y="0"/>
            <a:ext cx="1023582" cy="728663"/>
            <a:chOff x="1" y="0"/>
            <a:chExt cx="1023582" cy="7286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F43BEC-3AC1-4222-9248-04300C8D86D2}"/>
                </a:ext>
              </a:extLst>
            </p:cNvPr>
            <p:cNvSpPr/>
            <p:nvPr/>
          </p:nvSpPr>
          <p:spPr>
            <a:xfrm>
              <a:off x="1" y="0"/>
              <a:ext cx="1023582" cy="72866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9" name="Imagem 4">
              <a:extLst>
                <a:ext uri="{FF2B5EF4-FFF2-40B4-BE49-F238E27FC236}">
                  <a16:creationId xmlns:a16="http://schemas.microsoft.com/office/drawing/2014/main" id="{8B3AFD7E-5951-4C0A-B274-3C734D985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9"/>
            <a:stretch/>
          </p:blipFill>
          <p:spPr>
            <a:xfrm>
              <a:off x="261192" y="0"/>
              <a:ext cx="501199" cy="6057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1823E5-A588-4B59-86C4-B0B7D9B43EE5}"/>
              </a:ext>
            </a:extLst>
          </p:cNvPr>
          <p:cNvSpPr txBox="1"/>
          <p:nvPr/>
        </p:nvSpPr>
        <p:spPr>
          <a:xfrm>
            <a:off x="4641056" y="2505759"/>
            <a:ext cx="68079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dirty="0">
                <a:latin typeface="+mj-lt"/>
              </a:rPr>
              <a:t>Divulgar os resultados da prospecção no âmbito da expansão dos pontos fixos de Telessaúde MZ.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A0F237-BA5A-4A33-BFA4-6086420A8AB1}"/>
              </a:ext>
            </a:extLst>
          </p:cNvPr>
          <p:cNvCxnSpPr/>
          <p:nvPr/>
        </p:nvCxnSpPr>
        <p:spPr>
          <a:xfrm>
            <a:off x="4610100" y="2143125"/>
            <a:ext cx="6905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69508D-5231-4BF2-8EDF-94F17AA80F94}"/>
              </a:ext>
            </a:extLst>
          </p:cNvPr>
          <p:cNvCxnSpPr>
            <a:cxnSpLocks/>
          </p:cNvCxnSpPr>
          <p:nvPr/>
        </p:nvCxnSpPr>
        <p:spPr>
          <a:xfrm>
            <a:off x="3467100" y="4619625"/>
            <a:ext cx="8172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Bullseye with solid fill">
            <a:extLst>
              <a:ext uri="{FF2B5EF4-FFF2-40B4-BE49-F238E27FC236}">
                <a16:creationId xmlns:a16="http://schemas.microsoft.com/office/drawing/2014/main" id="{0ACB9EDE-D428-43CD-B88B-5163AFDEAC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9450" y="2971800"/>
            <a:ext cx="914400" cy="9144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C78A94-7017-4CB4-987D-A818179CC300}"/>
              </a:ext>
            </a:extLst>
          </p:cNvPr>
          <p:cNvCxnSpPr>
            <a:cxnSpLocks/>
          </p:cNvCxnSpPr>
          <p:nvPr/>
        </p:nvCxnSpPr>
        <p:spPr>
          <a:xfrm>
            <a:off x="4610100" y="1704975"/>
            <a:ext cx="0" cy="272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34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B350C6-7CB4-4E2F-A03E-4088C8F608C1}"/>
              </a:ext>
            </a:extLst>
          </p:cNvPr>
          <p:cNvSpPr txBox="1"/>
          <p:nvPr/>
        </p:nvSpPr>
        <p:spPr>
          <a:xfrm>
            <a:off x="2190749" y="1154702"/>
            <a:ext cx="95916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Para aumentar o acesso a esta plataforma, foi realizada a prospecção de unidades sanitárias e </a:t>
            </a:r>
            <a:r>
              <a:rPr lang="pt-PT" sz="2800" dirty="0" err="1">
                <a:latin typeface="+mj-lt"/>
              </a:rPr>
              <a:t>IdFs</a:t>
            </a:r>
            <a:r>
              <a:rPr lang="pt-PT" sz="2800" dirty="0">
                <a:latin typeface="+mj-lt"/>
              </a:rPr>
              <a:t> para instalação de mais pontos fixos do Telessaúde.</a:t>
            </a: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0EF613-F819-4D62-8EED-E26C21051E60}"/>
              </a:ext>
            </a:extLst>
          </p:cNvPr>
          <p:cNvSpPr/>
          <p:nvPr/>
        </p:nvSpPr>
        <p:spPr>
          <a:xfrm>
            <a:off x="1132765" y="0"/>
            <a:ext cx="11059236" cy="728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bg1"/>
                </a:solidFill>
                <a:latin typeface="+mj-lt"/>
              </a:rPr>
              <a:t>INTRODUÇÃO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DFC89A-7E64-4D4C-A559-C7EFDD0DF60A}"/>
              </a:ext>
            </a:extLst>
          </p:cNvPr>
          <p:cNvGrpSpPr/>
          <p:nvPr/>
        </p:nvGrpSpPr>
        <p:grpSpPr>
          <a:xfrm>
            <a:off x="1" y="0"/>
            <a:ext cx="1023582" cy="728663"/>
            <a:chOff x="1" y="0"/>
            <a:chExt cx="1023582" cy="7286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F43BEC-3AC1-4222-9248-04300C8D86D2}"/>
                </a:ext>
              </a:extLst>
            </p:cNvPr>
            <p:cNvSpPr/>
            <p:nvPr/>
          </p:nvSpPr>
          <p:spPr>
            <a:xfrm>
              <a:off x="1" y="0"/>
              <a:ext cx="1023582" cy="72866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9" name="Imagem 4">
              <a:extLst>
                <a:ext uri="{FF2B5EF4-FFF2-40B4-BE49-F238E27FC236}">
                  <a16:creationId xmlns:a16="http://schemas.microsoft.com/office/drawing/2014/main" id="{8B3AFD7E-5951-4C0A-B274-3C734D985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9"/>
            <a:stretch/>
          </p:blipFill>
          <p:spPr>
            <a:xfrm>
              <a:off x="261192" y="0"/>
              <a:ext cx="501199" cy="605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213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D0815C-0CC8-4832-BCCD-66A8F7199A61}"/>
              </a:ext>
            </a:extLst>
          </p:cNvPr>
          <p:cNvSpPr/>
          <p:nvPr/>
        </p:nvSpPr>
        <p:spPr>
          <a:xfrm>
            <a:off x="1132765" y="0"/>
            <a:ext cx="11059236" cy="728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bg1"/>
                </a:solidFill>
                <a:latin typeface="+mj-lt"/>
              </a:rPr>
              <a:t>CRITÉRIOS USADOS PARA SELECÇÃO DE PONTOS FIXOS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F14090-9F0D-45B9-8175-A50FCD576DA8}"/>
              </a:ext>
            </a:extLst>
          </p:cNvPr>
          <p:cNvGrpSpPr/>
          <p:nvPr/>
        </p:nvGrpSpPr>
        <p:grpSpPr>
          <a:xfrm>
            <a:off x="1" y="0"/>
            <a:ext cx="1023582" cy="728663"/>
            <a:chOff x="1" y="0"/>
            <a:chExt cx="1023582" cy="7286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F767F9-BD82-45FD-838B-B8283BFDE7A2}"/>
                </a:ext>
              </a:extLst>
            </p:cNvPr>
            <p:cNvSpPr/>
            <p:nvPr/>
          </p:nvSpPr>
          <p:spPr>
            <a:xfrm>
              <a:off x="1" y="0"/>
              <a:ext cx="1023582" cy="72866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7" name="Imagem 4">
              <a:extLst>
                <a:ext uri="{FF2B5EF4-FFF2-40B4-BE49-F238E27FC236}">
                  <a16:creationId xmlns:a16="http://schemas.microsoft.com/office/drawing/2014/main" id="{0EB7F4C5-05A9-442F-ACF7-FE7527D1E1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9"/>
            <a:stretch/>
          </p:blipFill>
          <p:spPr>
            <a:xfrm>
              <a:off x="261192" y="0"/>
              <a:ext cx="501199" cy="6057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16FA78A-7477-43C9-ADF5-CA535677BBA7}"/>
              </a:ext>
            </a:extLst>
          </p:cNvPr>
          <p:cNvSpPr txBox="1"/>
          <p:nvPr/>
        </p:nvSpPr>
        <p:spPr>
          <a:xfrm>
            <a:off x="4260027" y="1192283"/>
            <a:ext cx="687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Critérios Usados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4792FE-D072-40B0-BE7E-989AC53869FD}"/>
              </a:ext>
            </a:extLst>
          </p:cNvPr>
          <p:cNvSpPr txBox="1"/>
          <p:nvPr/>
        </p:nvSpPr>
        <p:spPr>
          <a:xfrm>
            <a:off x="4260027" y="1869102"/>
            <a:ext cx="7704419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400" dirty="0"/>
              <a:t>Nível de dificuldade no acesso a uma unidade sanitária de referência;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400" dirty="0"/>
              <a:t>Condições das vias de acesso as unidades sanitárias de referência;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400" dirty="0"/>
              <a:t>Condições da infra estrutura para o funcionamento do ponto fixo (como edifício, segurança, corrente eléctrica, conectividade a internet entre outras).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B90A6-0836-4F2D-A6BF-73028345E8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91" y="1463040"/>
            <a:ext cx="3328497" cy="43191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3064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714783-8DD4-49BA-9B59-6A43D6DF786F}"/>
              </a:ext>
            </a:extLst>
          </p:cNvPr>
          <p:cNvSpPr txBox="1"/>
          <p:nvPr/>
        </p:nvSpPr>
        <p:spPr>
          <a:xfrm>
            <a:off x="3705223" y="2762250"/>
            <a:ext cx="7867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dirty="0">
                <a:solidFill>
                  <a:srgbClr val="002060"/>
                </a:solidFill>
                <a:latin typeface="+mj-lt"/>
              </a:rPr>
              <a:t>RESULTADO DA PROSPECÇÃO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B666BB-0778-48ED-9EC5-5A73E31A2416}"/>
              </a:ext>
            </a:extLst>
          </p:cNvPr>
          <p:cNvSpPr/>
          <p:nvPr/>
        </p:nvSpPr>
        <p:spPr>
          <a:xfrm>
            <a:off x="0" y="-14287"/>
            <a:ext cx="3457575" cy="68722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Graphic 2" descr="Research with solid fill">
            <a:extLst>
              <a:ext uri="{FF2B5EF4-FFF2-40B4-BE49-F238E27FC236}">
                <a16:creationId xmlns:a16="http://schemas.microsoft.com/office/drawing/2014/main" id="{899BFD55-D966-4870-992B-A64AB722A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345" y="2762250"/>
            <a:ext cx="1312075" cy="131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85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F1F0B8-347E-4A8C-9E83-1644427A5A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94"/>
          <a:stretch/>
        </p:blipFill>
        <p:spPr>
          <a:xfrm>
            <a:off x="0" y="0"/>
            <a:ext cx="465806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8B137D-3736-4C63-BD9A-9F1ED6E8219A}"/>
              </a:ext>
            </a:extLst>
          </p:cNvPr>
          <p:cNvSpPr/>
          <p:nvPr/>
        </p:nvSpPr>
        <p:spPr>
          <a:xfrm>
            <a:off x="1132765" y="0"/>
            <a:ext cx="11059236" cy="728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>
                <a:solidFill>
                  <a:schemeClr val="bg1"/>
                </a:solidFill>
                <a:latin typeface="+mj-lt"/>
              </a:rPr>
              <a:t>US E IDF APROVADAS PARA INSTALAÇÃO DE PONTOS FIXOS DE TELESSAUDE MZ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B00321-014B-47D5-8EC8-AAB9E866A953}"/>
              </a:ext>
            </a:extLst>
          </p:cNvPr>
          <p:cNvGrpSpPr/>
          <p:nvPr/>
        </p:nvGrpSpPr>
        <p:grpSpPr>
          <a:xfrm>
            <a:off x="1" y="0"/>
            <a:ext cx="1023582" cy="728663"/>
            <a:chOff x="1" y="0"/>
            <a:chExt cx="1023582" cy="7286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92A678-641F-4AB5-92D3-E0844635E65D}"/>
                </a:ext>
              </a:extLst>
            </p:cNvPr>
            <p:cNvSpPr/>
            <p:nvPr/>
          </p:nvSpPr>
          <p:spPr>
            <a:xfrm>
              <a:off x="1" y="0"/>
              <a:ext cx="1023582" cy="72866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8" name="Imagem 4">
              <a:extLst>
                <a:ext uri="{FF2B5EF4-FFF2-40B4-BE49-F238E27FC236}">
                  <a16:creationId xmlns:a16="http://schemas.microsoft.com/office/drawing/2014/main" id="{5F75A1B4-4668-47F5-BD6E-7BC0E0666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9"/>
            <a:stretch/>
          </p:blipFill>
          <p:spPr>
            <a:xfrm>
              <a:off x="261192" y="0"/>
              <a:ext cx="501199" cy="605700"/>
            </a:xfrm>
            <a:prstGeom prst="rect">
              <a:avLst/>
            </a:prstGeom>
          </p:spPr>
        </p:pic>
      </p:grp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F96EDD81-24E1-4375-BFAB-9F3D54064F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626242"/>
              </p:ext>
            </p:extLst>
          </p:nvPr>
        </p:nvGraphicFramePr>
        <p:xfrm>
          <a:off x="5749066" y="989703"/>
          <a:ext cx="5948979" cy="542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36E9E7-2F73-41E3-994E-C95E6DF1FC40}"/>
              </a:ext>
            </a:extLst>
          </p:cNvPr>
          <p:cNvSpPr/>
          <p:nvPr/>
        </p:nvSpPr>
        <p:spPr>
          <a:xfrm>
            <a:off x="6278879" y="1215615"/>
            <a:ext cx="4889352" cy="7207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Total de Locais Visitados: 41</a:t>
            </a:r>
          </a:p>
        </p:txBody>
      </p:sp>
    </p:spTree>
    <p:extLst>
      <p:ext uri="{BB962C8B-B14F-4D97-AF65-F5344CB8AC3E}">
        <p14:creationId xmlns:p14="http://schemas.microsoft.com/office/powerpoint/2010/main" val="230926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C497019-5858-4272-A2EE-525E3AD5C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855398"/>
              </p:ext>
            </p:extLst>
          </p:nvPr>
        </p:nvGraphicFramePr>
        <p:xfrm>
          <a:off x="0" y="906246"/>
          <a:ext cx="12137300" cy="496742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423047">
                  <a:extLst>
                    <a:ext uri="{9D8B030D-6E8A-4147-A177-3AD203B41FA5}">
                      <a16:colId xmlns:a16="http://schemas.microsoft.com/office/drawing/2014/main" val="1163976629"/>
                    </a:ext>
                  </a:extLst>
                </a:gridCol>
                <a:gridCol w="2953611">
                  <a:extLst>
                    <a:ext uri="{9D8B030D-6E8A-4147-A177-3AD203B41FA5}">
                      <a16:colId xmlns:a16="http://schemas.microsoft.com/office/drawing/2014/main" val="1947539220"/>
                    </a:ext>
                  </a:extLst>
                </a:gridCol>
                <a:gridCol w="3056399">
                  <a:extLst>
                    <a:ext uri="{9D8B030D-6E8A-4147-A177-3AD203B41FA5}">
                      <a16:colId xmlns:a16="http://schemas.microsoft.com/office/drawing/2014/main" val="1118257532"/>
                    </a:ext>
                  </a:extLst>
                </a:gridCol>
                <a:gridCol w="2704243">
                  <a:extLst>
                    <a:ext uri="{9D8B030D-6E8A-4147-A177-3AD203B41FA5}">
                      <a16:colId xmlns:a16="http://schemas.microsoft.com/office/drawing/2014/main" val="1868229887"/>
                    </a:ext>
                  </a:extLst>
                </a:gridCol>
              </a:tblGrid>
              <a:tr h="88923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 noProof="0" dirty="0">
                          <a:effectLst/>
                        </a:rPr>
                        <a:t>Província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 noProof="0" dirty="0">
                          <a:effectLst/>
                        </a:rPr>
                        <a:t>Distritos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 noProof="0" dirty="0">
                          <a:effectLst/>
                        </a:rPr>
                        <a:t>Total de Locais Visitados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 noProof="0" dirty="0">
                          <a:effectLst/>
                        </a:rPr>
                        <a:t>Total de Locais  Aprovadas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3752276"/>
                  </a:ext>
                </a:extLst>
              </a:tr>
              <a:tr h="4531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 noProof="0" dirty="0">
                          <a:effectLst/>
                        </a:rPr>
                        <a:t> Cabo Delgado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 noProof="0" dirty="0">
                          <a:effectLst/>
                          <a:highlight>
                            <a:srgbClr val="00FF00"/>
                          </a:highlight>
                        </a:rPr>
                        <a:t>CFS Pemba</a:t>
                      </a:r>
                      <a:endParaRPr lang="pt-PT" sz="2000" b="0" i="0" u="none" strike="noStrike" noProof="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 noProof="0">
                          <a:effectLst/>
                        </a:rPr>
                        <a:t>2</a:t>
                      </a:r>
                      <a:endParaRPr lang="pt-PT" sz="2000" b="1" i="0" u="none" strike="noStrike" noProof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 noProof="0" dirty="0">
                          <a:effectLst/>
                        </a:rPr>
                        <a:t>2</a:t>
                      </a:r>
                      <a:endParaRPr lang="pt-PT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2067509"/>
                  </a:ext>
                </a:extLst>
              </a:tr>
              <a:tr h="45313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 noProof="0" dirty="0">
                          <a:effectLst/>
                          <a:highlight>
                            <a:srgbClr val="00FF00"/>
                          </a:highlight>
                        </a:rPr>
                        <a:t>Montepuez</a:t>
                      </a:r>
                      <a:endParaRPr lang="pt-PT" sz="2000" b="0" i="0" u="none" strike="noStrike" noProof="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85537"/>
                  </a:ext>
                </a:extLst>
              </a:tr>
              <a:tr h="45313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 noProof="0" dirty="0">
                          <a:effectLst/>
                        </a:rPr>
                        <a:t>Nampula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 noProof="0" dirty="0">
                          <a:effectLst/>
                          <a:highlight>
                            <a:srgbClr val="00FF00"/>
                          </a:highlight>
                        </a:rPr>
                        <a:t>Malema</a:t>
                      </a:r>
                      <a:endParaRPr lang="pt-PT" sz="2000" b="0" i="0" u="none" strike="noStrike" noProof="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 noProof="0" dirty="0">
                          <a:effectLst/>
                        </a:rPr>
                        <a:t>4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 noProof="0" dirty="0">
                          <a:effectLst/>
                        </a:rPr>
                        <a:t>4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9574612"/>
                  </a:ext>
                </a:extLst>
              </a:tr>
              <a:tr h="45313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 noProof="0" dirty="0">
                          <a:effectLst/>
                          <a:highlight>
                            <a:srgbClr val="00FF00"/>
                          </a:highlight>
                        </a:rPr>
                        <a:t>Memba</a:t>
                      </a:r>
                      <a:endParaRPr lang="pt-PT" sz="2000" b="0" i="0" u="none" strike="noStrike" noProof="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64060"/>
                  </a:ext>
                </a:extLst>
              </a:tr>
              <a:tr h="45313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 noProof="0" dirty="0">
                          <a:effectLst/>
                          <a:highlight>
                            <a:srgbClr val="00FF00"/>
                          </a:highlight>
                        </a:rPr>
                        <a:t>ICS Nampula</a:t>
                      </a:r>
                      <a:endParaRPr lang="pt-PT" sz="2000" b="0" i="0" u="none" strike="noStrike" noProof="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194072"/>
                  </a:ext>
                </a:extLst>
              </a:tr>
              <a:tr h="45313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 noProof="0" dirty="0">
                          <a:effectLst/>
                          <a:highlight>
                            <a:srgbClr val="00FF00"/>
                          </a:highlight>
                        </a:rPr>
                        <a:t>ICS Nacala</a:t>
                      </a:r>
                      <a:endParaRPr lang="pt-PT" sz="2000" b="0" i="0" u="none" strike="noStrike" noProof="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832239"/>
                  </a:ext>
                </a:extLst>
              </a:tr>
              <a:tr h="45313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 noProof="0">
                          <a:effectLst/>
                        </a:rPr>
                        <a:t>Niassa</a:t>
                      </a:r>
                      <a:endParaRPr lang="pt-PT" sz="2000" b="1" i="0" u="none" strike="noStrike" noProof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 noProof="0" dirty="0">
                          <a:effectLst/>
                          <a:highlight>
                            <a:srgbClr val="00FF00"/>
                          </a:highlight>
                        </a:rPr>
                        <a:t>Marrupa</a:t>
                      </a:r>
                      <a:endParaRPr lang="pt-PT" sz="2000" b="0" i="0" u="none" strike="noStrike" noProof="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 noProof="0" dirty="0">
                          <a:effectLst/>
                        </a:rPr>
                        <a:t>3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 noProof="0" dirty="0">
                          <a:effectLst/>
                        </a:rPr>
                        <a:t>3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2359000"/>
                  </a:ext>
                </a:extLst>
              </a:tr>
              <a:tr h="45313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 noProof="0" dirty="0">
                          <a:effectLst/>
                          <a:highlight>
                            <a:srgbClr val="00FF00"/>
                          </a:highlight>
                        </a:rPr>
                        <a:t>Mecanhelas</a:t>
                      </a:r>
                      <a:endParaRPr lang="pt-PT" sz="2000" b="0" i="0" u="none" strike="noStrike" noProof="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185958"/>
                  </a:ext>
                </a:extLst>
              </a:tr>
              <a:tr h="45313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 noProof="0" dirty="0">
                          <a:effectLst/>
                          <a:highlight>
                            <a:srgbClr val="00FF00"/>
                          </a:highlight>
                        </a:rPr>
                        <a:t>CFS Lichinga</a:t>
                      </a:r>
                      <a:endParaRPr lang="pt-PT" sz="2000" b="0" i="0" u="none" strike="noStrike" noProof="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93290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84CB18E-C33B-4933-AAC7-BE74DF409040}"/>
              </a:ext>
            </a:extLst>
          </p:cNvPr>
          <p:cNvSpPr/>
          <p:nvPr/>
        </p:nvSpPr>
        <p:spPr>
          <a:xfrm>
            <a:off x="1132765" y="0"/>
            <a:ext cx="11059236" cy="728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bg1"/>
                </a:solidFill>
                <a:latin typeface="+mj-lt"/>
              </a:rPr>
              <a:t>PROSPECÇÃO REGIÃO - NORTE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19BCBB-ADA2-40BF-ABBE-1CD95CAEC514}"/>
              </a:ext>
            </a:extLst>
          </p:cNvPr>
          <p:cNvGrpSpPr/>
          <p:nvPr/>
        </p:nvGrpSpPr>
        <p:grpSpPr>
          <a:xfrm>
            <a:off x="1" y="0"/>
            <a:ext cx="1023582" cy="728663"/>
            <a:chOff x="1" y="0"/>
            <a:chExt cx="1023582" cy="7286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718F9AC-2294-4525-B0D0-9035DD908E7C}"/>
                </a:ext>
              </a:extLst>
            </p:cNvPr>
            <p:cNvSpPr/>
            <p:nvPr/>
          </p:nvSpPr>
          <p:spPr>
            <a:xfrm>
              <a:off x="1" y="0"/>
              <a:ext cx="1023582" cy="72866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8" name="Imagem 4">
              <a:extLst>
                <a:ext uri="{FF2B5EF4-FFF2-40B4-BE49-F238E27FC236}">
                  <a16:creationId xmlns:a16="http://schemas.microsoft.com/office/drawing/2014/main" id="{B63DA177-0472-498B-BFD0-F9E03083F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9"/>
            <a:stretch/>
          </p:blipFill>
          <p:spPr>
            <a:xfrm>
              <a:off x="261192" y="0"/>
              <a:ext cx="501199" cy="6057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CBABC4E-7439-45F4-AFB5-65BA4C7A2B2D}"/>
              </a:ext>
            </a:extLst>
          </p:cNvPr>
          <p:cNvGrpSpPr/>
          <p:nvPr/>
        </p:nvGrpSpPr>
        <p:grpSpPr>
          <a:xfrm>
            <a:off x="6572924" y="5951754"/>
            <a:ext cx="5564376" cy="556622"/>
            <a:chOff x="6572924" y="5951754"/>
            <a:chExt cx="5564376" cy="55662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465B6F1-2C07-4753-B903-FF2B8ADF4587}"/>
                </a:ext>
              </a:extLst>
            </p:cNvPr>
            <p:cNvSpPr/>
            <p:nvPr/>
          </p:nvSpPr>
          <p:spPr>
            <a:xfrm>
              <a:off x="6572924" y="5951754"/>
              <a:ext cx="2840019" cy="55662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tx1"/>
                  </a:solidFill>
                </a:rPr>
                <a:t>Total: 09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E383FBD-65CA-4DC3-A562-2CEEE620277C}"/>
                </a:ext>
              </a:extLst>
            </p:cNvPr>
            <p:cNvSpPr/>
            <p:nvPr/>
          </p:nvSpPr>
          <p:spPr>
            <a:xfrm>
              <a:off x="9531275" y="5951754"/>
              <a:ext cx="2606025" cy="55662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tx1"/>
                  </a:solidFill>
                </a:rPr>
                <a:t>Total: 09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D012722-FB19-43FC-B420-2997A6FFD952}"/>
              </a:ext>
            </a:extLst>
          </p:cNvPr>
          <p:cNvSpPr txBox="1"/>
          <p:nvPr/>
        </p:nvSpPr>
        <p:spPr>
          <a:xfrm>
            <a:off x="2004506" y="6139044"/>
            <a:ext cx="154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highlight>
                  <a:srgbClr val="00FF00"/>
                </a:highlight>
              </a:rPr>
              <a:t>Aprovado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4FE3C2-CBC5-4B9E-BC14-BEF410D2D023}"/>
              </a:ext>
            </a:extLst>
          </p:cNvPr>
          <p:cNvSpPr txBox="1"/>
          <p:nvPr/>
        </p:nvSpPr>
        <p:spPr>
          <a:xfrm>
            <a:off x="3962398" y="6139044"/>
            <a:ext cx="154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highlight>
                  <a:srgbClr val="FFFF00"/>
                </a:highlight>
              </a:rPr>
              <a:t>Não Aprovado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FE3AD1-8529-42D1-A596-9C84325FA180}"/>
              </a:ext>
            </a:extLst>
          </p:cNvPr>
          <p:cNvSpPr txBox="1"/>
          <p:nvPr/>
        </p:nvSpPr>
        <p:spPr>
          <a:xfrm>
            <a:off x="511791" y="6139044"/>
            <a:ext cx="154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Legenda:</a:t>
            </a:r>
          </a:p>
        </p:txBody>
      </p:sp>
    </p:spTree>
    <p:extLst>
      <p:ext uri="{BB962C8B-B14F-4D97-AF65-F5344CB8AC3E}">
        <p14:creationId xmlns:p14="http://schemas.microsoft.com/office/powerpoint/2010/main" val="1087475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CB18E-C33B-4933-AAC7-BE74DF409040}"/>
              </a:ext>
            </a:extLst>
          </p:cNvPr>
          <p:cNvSpPr/>
          <p:nvPr/>
        </p:nvSpPr>
        <p:spPr>
          <a:xfrm>
            <a:off x="1132765" y="0"/>
            <a:ext cx="11059236" cy="728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bg1"/>
                </a:solidFill>
                <a:latin typeface="+mj-lt"/>
              </a:rPr>
              <a:t>PROSPECÇÃO REGIÃO - CENTRO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19BCBB-ADA2-40BF-ABBE-1CD95CAEC514}"/>
              </a:ext>
            </a:extLst>
          </p:cNvPr>
          <p:cNvGrpSpPr/>
          <p:nvPr/>
        </p:nvGrpSpPr>
        <p:grpSpPr>
          <a:xfrm>
            <a:off x="1" y="0"/>
            <a:ext cx="1023582" cy="728663"/>
            <a:chOff x="1" y="0"/>
            <a:chExt cx="1023582" cy="7286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718F9AC-2294-4525-B0D0-9035DD908E7C}"/>
                </a:ext>
              </a:extLst>
            </p:cNvPr>
            <p:cNvSpPr/>
            <p:nvPr/>
          </p:nvSpPr>
          <p:spPr>
            <a:xfrm>
              <a:off x="1" y="0"/>
              <a:ext cx="1023582" cy="72866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8" name="Imagem 4">
              <a:extLst>
                <a:ext uri="{FF2B5EF4-FFF2-40B4-BE49-F238E27FC236}">
                  <a16:creationId xmlns:a16="http://schemas.microsoft.com/office/drawing/2014/main" id="{B63DA177-0472-498B-BFD0-F9E03083F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9"/>
            <a:stretch/>
          </p:blipFill>
          <p:spPr>
            <a:xfrm>
              <a:off x="261192" y="0"/>
              <a:ext cx="501199" cy="605700"/>
            </a:xfrm>
            <a:prstGeom prst="rect">
              <a:avLst/>
            </a:prstGeom>
          </p:spPr>
        </p:pic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1E3A25C-67B6-4B45-B307-E27B789BA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293857"/>
              </p:ext>
            </p:extLst>
          </p:nvPr>
        </p:nvGraphicFramePr>
        <p:xfrm>
          <a:off x="0" y="1069071"/>
          <a:ext cx="12191999" cy="471985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38474">
                  <a:extLst>
                    <a:ext uri="{9D8B030D-6E8A-4147-A177-3AD203B41FA5}">
                      <a16:colId xmlns:a16="http://schemas.microsoft.com/office/drawing/2014/main" val="2247716370"/>
                    </a:ext>
                  </a:extLst>
                </a:gridCol>
                <a:gridCol w="2843648">
                  <a:extLst>
                    <a:ext uri="{9D8B030D-6E8A-4147-A177-3AD203B41FA5}">
                      <a16:colId xmlns:a16="http://schemas.microsoft.com/office/drawing/2014/main" val="3742239026"/>
                    </a:ext>
                  </a:extLst>
                </a:gridCol>
                <a:gridCol w="2655966">
                  <a:extLst>
                    <a:ext uri="{9D8B030D-6E8A-4147-A177-3AD203B41FA5}">
                      <a16:colId xmlns:a16="http://schemas.microsoft.com/office/drawing/2014/main" val="2720686649"/>
                    </a:ext>
                  </a:extLst>
                </a:gridCol>
                <a:gridCol w="3253911">
                  <a:extLst>
                    <a:ext uri="{9D8B030D-6E8A-4147-A177-3AD203B41FA5}">
                      <a16:colId xmlns:a16="http://schemas.microsoft.com/office/drawing/2014/main" val="1726332619"/>
                    </a:ext>
                  </a:extLst>
                </a:gridCol>
              </a:tblGrid>
              <a:tr h="4290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err="1">
                          <a:effectLst/>
                        </a:rPr>
                        <a:t>Província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err="1">
                          <a:effectLst/>
                        </a:rPr>
                        <a:t>Distritos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Total de US </a:t>
                      </a:r>
                      <a:r>
                        <a:rPr lang="en-US" sz="2400" b="1" u="none" strike="noStrike" dirty="0" err="1">
                          <a:effectLst/>
                        </a:rPr>
                        <a:t>Visitadas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Total de US </a:t>
                      </a:r>
                      <a:r>
                        <a:rPr lang="en-US" sz="2400" b="1" u="none" strike="noStrike" dirty="0" err="1">
                          <a:effectLst/>
                        </a:rPr>
                        <a:t>Aprovadas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4848708"/>
                  </a:ext>
                </a:extLst>
              </a:tr>
              <a:tr h="42907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Tete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Cahora-</a:t>
                      </a:r>
                      <a:r>
                        <a:rPr lang="en-US" sz="2400" u="none" strike="noStrike" dirty="0" err="1">
                          <a:effectLst/>
                          <a:highlight>
                            <a:srgbClr val="00FF00"/>
                          </a:highlight>
                        </a:rPr>
                        <a:t>Bassa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3</a:t>
                      </a:r>
                      <a:endParaRPr lang="en-ZA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6638483"/>
                  </a:ext>
                </a:extLst>
              </a:tr>
              <a:tr h="42907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err="1">
                          <a:effectLst/>
                          <a:highlight>
                            <a:srgbClr val="00FF00"/>
                          </a:highlight>
                        </a:rPr>
                        <a:t>Changara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548416"/>
                  </a:ext>
                </a:extLst>
              </a:tr>
              <a:tr h="42907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Moatize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620412"/>
                  </a:ext>
                </a:extLst>
              </a:tr>
              <a:tr h="4290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Manica </a:t>
                      </a:r>
                      <a:endParaRPr lang="en-ZA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ICS Chimoio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ZA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0754001"/>
                  </a:ext>
                </a:extLst>
              </a:tr>
              <a:tr h="42907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Manica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117925"/>
                  </a:ext>
                </a:extLst>
              </a:tr>
              <a:tr h="42907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Sofala</a:t>
                      </a:r>
                      <a:endParaRPr lang="en-ZA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CFS Nhamatanda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845430"/>
                  </a:ext>
                </a:extLst>
              </a:tr>
              <a:tr h="42907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ICS Beira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717399"/>
                  </a:ext>
                </a:extLst>
              </a:tr>
              <a:tr h="42907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HC Beira 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111965"/>
                  </a:ext>
                </a:extLst>
              </a:tr>
              <a:tr h="42907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407273"/>
                  </a:ext>
                </a:extLst>
              </a:tr>
              <a:tr h="42907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666437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A4F1D46E-9868-415A-A6CB-63C3949DF5F5}"/>
              </a:ext>
            </a:extLst>
          </p:cNvPr>
          <p:cNvGrpSpPr/>
          <p:nvPr/>
        </p:nvGrpSpPr>
        <p:grpSpPr>
          <a:xfrm>
            <a:off x="6182974" y="5930238"/>
            <a:ext cx="5564376" cy="556622"/>
            <a:chOff x="6572924" y="5951754"/>
            <a:chExt cx="5564376" cy="55662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62FFDEE-3AC6-4BCC-9C24-6EB6E4FD275E}"/>
                </a:ext>
              </a:extLst>
            </p:cNvPr>
            <p:cNvSpPr/>
            <p:nvPr/>
          </p:nvSpPr>
          <p:spPr>
            <a:xfrm>
              <a:off x="6572924" y="5951754"/>
              <a:ext cx="2840019" cy="55662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tx1"/>
                  </a:solidFill>
                </a:rPr>
                <a:t>Total: 08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A6C90C5-CA73-4304-8699-C790AE3E6C67}"/>
                </a:ext>
              </a:extLst>
            </p:cNvPr>
            <p:cNvSpPr/>
            <p:nvPr/>
          </p:nvSpPr>
          <p:spPr>
            <a:xfrm>
              <a:off x="9531275" y="5951754"/>
              <a:ext cx="2606025" cy="55662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tx1"/>
                  </a:solidFill>
                </a:rPr>
                <a:t>Total: 07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4998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SwoH5dfXzh_Pfo67IEShA&quot;,&quot;gi&quot;:&quot;CKpjovl9d1W19Yvux0gwLw&quot;,&quot;ti&quot;:&quot;backgrounds&quot;,&quot;vs&quot;:{&quot;f&quot;:[1298],&quot;i&quot;:{&quot;d&quot;:&quot;0SwoH5dfXzh_Pfo67IEShA&quot;,&quot;p&quot;:true}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515</Words>
  <Application>Microsoft Office PowerPoint</Application>
  <PresentationFormat>Widescreen</PresentationFormat>
  <Paragraphs>154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lopes uane</dc:creator>
  <cp:lastModifiedBy>lopes uane</cp:lastModifiedBy>
  <cp:revision>37</cp:revision>
  <dcterms:created xsi:type="dcterms:W3CDTF">2022-08-18T11:50:54Z</dcterms:created>
  <dcterms:modified xsi:type="dcterms:W3CDTF">2022-08-23T11:37:50Z</dcterms:modified>
</cp:coreProperties>
</file>